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4" r:id="rId4"/>
    <p:sldId id="258" r:id="rId5"/>
    <p:sldId id="259" r:id="rId6"/>
    <p:sldId id="282" r:id="rId7"/>
    <p:sldId id="277" r:id="rId8"/>
    <p:sldId id="276" r:id="rId9"/>
    <p:sldId id="285" r:id="rId10"/>
    <p:sldId id="286" r:id="rId11"/>
    <p:sldId id="278" r:id="rId12"/>
    <p:sldId id="261" r:id="rId13"/>
    <p:sldId id="262" r:id="rId14"/>
    <p:sldId id="294" r:id="rId15"/>
    <p:sldId id="264" r:id="rId16"/>
    <p:sldId id="265" r:id="rId17"/>
    <p:sldId id="295" r:id="rId18"/>
    <p:sldId id="266" r:id="rId19"/>
    <p:sldId id="287" r:id="rId20"/>
    <p:sldId id="288" r:id="rId21"/>
    <p:sldId id="269" r:id="rId22"/>
    <p:sldId id="270" r:id="rId23"/>
    <p:sldId id="290" r:id="rId24"/>
    <p:sldId id="271" r:id="rId25"/>
    <p:sldId id="289" r:id="rId26"/>
    <p:sldId id="291" r:id="rId27"/>
    <p:sldId id="292" r:id="rId28"/>
    <p:sldId id="300" r:id="rId29"/>
    <p:sldId id="301" r:id="rId30"/>
    <p:sldId id="298" r:id="rId31"/>
    <p:sldId id="303" r:id="rId32"/>
    <p:sldId id="302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4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68" autoAdjust="0"/>
  </p:normalViewPr>
  <p:slideViewPr>
    <p:cSldViewPr>
      <p:cViewPr varScale="1">
        <p:scale>
          <a:sx n="47" d="100"/>
          <a:sy n="47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161D5-5F1E-4F37-A81F-66B57C868400}" type="datetimeFigureOut">
              <a:rPr lang="en-US" smtClean="0"/>
              <a:pPr/>
              <a:t>7/9/2010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4BA44-930F-4221-8280-A2542699B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4BA44-930F-4221-8280-A2542699B1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C3F4F-BD45-4E58-89A0-5692B5AA926A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40D1-EDB1-4E58-A5C5-B7E3DE342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F9A5C-F652-4960-9E82-AE68C8741922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8827C-ABD2-4653-9680-299813680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DED9-FD14-4A1F-9CC5-CA6E335FBEEC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B8D1-C210-4620-8887-A021DC606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EA039-53E5-423B-99DC-EE43BBEED3D1}" type="datetimeFigureOut">
              <a:rPr lang="en-US" smtClean="0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B6EB7-EAB3-4054-B092-BD44E2BCFF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E8F33-10C7-4484-9876-4A29D0D56EAE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D427B-C8B0-4EC9-8B02-2535B9E99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BA83-9EF2-496D-A00C-09F2FEB9379C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100B-7B19-4E7C-8298-E1719CF11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657CD-0524-41A4-8C5C-D84540B4493E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D5817-1A93-4436-A6A1-E565D22F2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7B450-186F-4931-9E34-11278FB26C78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216-F018-485F-86AF-08A7BBCF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304C-C2AD-459A-ACE7-2A296E8D9040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DFB2-70C5-43AF-B9C4-78BDC58E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1B251-530C-4EF1-A413-2C29F15AFC33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B96B-1FB7-4396-B77A-8276C88A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54B4-6831-4DCC-8B82-829E311E906C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27F9E-68A0-4D69-90E1-192B8C685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62896-5C1C-4621-B033-575997F0E0B6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BE22-99A8-4A5E-8156-69289E0BB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4EA039-53E5-423B-99DC-EE43BBEED3D1}" type="datetimeFigureOut">
              <a:rPr lang="en-US"/>
              <a:pPr>
                <a:defRPr/>
              </a:pPr>
              <a:t>7/9/2010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2B6EB7-EAB3-4054-B092-BD44E2BCF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cid:image001.gif@01C9C1D8.A4BD83F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IT%20Committee.doc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IT%20Committee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09600" y="371157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CALI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Design of Teaching Spaces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April Barton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Villanova University School of Law</a:t>
            </a:r>
          </a:p>
        </p:txBody>
      </p:sp>
      <p:pic>
        <p:nvPicPr>
          <p:cNvPr id="5" name="Picture 4" descr="DSC_1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961" y="76200"/>
            <a:ext cx="5730239" cy="381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Reviewing Blueprints: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Constant Vigilance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Grab58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1600" y="1442176"/>
            <a:ext cx="6324599" cy="54309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Classroom Technology	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Tax-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4953000" cy="3288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Most important technology feature of any classroom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Used everyday and must </a:t>
            </a:r>
            <a:r>
              <a:rPr lang="en-US" sz="3200" dirty="0" smtClean="0">
                <a:solidFill>
                  <a:schemeClr val="bg1"/>
                </a:solidFill>
              </a:rPr>
              <a:t>suit a wide range of needs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Must suit tech savvy –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technophobes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MG_5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191000"/>
            <a:ext cx="3886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Size and Shape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Basic questions to ask your faculty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How much surface area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Slope?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How big is too big/how 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/>
                </a:solidFill>
              </a:rPr>
              <a:t>small is too small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Wings?  Tables? </a:t>
            </a:r>
          </a:p>
          <a:p>
            <a:pPr lvl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364" y="3962400"/>
            <a:ext cx="364863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Height and Flexibility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Height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Teacher side, student side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Adjustable height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Moveable?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Grab59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877" y="3048000"/>
            <a:ext cx="4674123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Creating a Mock Up (or Two)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Cardboard and duct tape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Allowed faculty to stand behind life sized model of lectern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Significant changes were made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Second model also built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Greatly contributed to “buy in”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UC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8704" y="4114800"/>
            <a:ext cx="336274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7526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Functions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and Options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Fold Away Monitor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Grab6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511269"/>
            <a:ext cx="7620000" cy="5346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d:image001.gif@01C9C1D8.A4BD83F0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Articulating Arm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Articulating Arm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Preparation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 Consultants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Reviewing Blueprints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Classroom Technology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Lecterns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Dual Projectors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Break out Rooms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Courtroom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applying to V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1030" y="3968129"/>
            <a:ext cx="4342970" cy="2889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Articulating Arm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</a:t>
            </a:r>
            <a:r>
              <a:rPr lang="en-US" dirty="0" err="1" smtClean="0">
                <a:solidFill>
                  <a:schemeClr val="bg1"/>
                </a:solidFill>
              </a:rPr>
              <a:t>Touchpanel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 Build in or not?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Cleaner appearance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Maximizes space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But standards change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Wall mounted wireless </a:t>
            </a:r>
            <a:r>
              <a:rPr lang="en-US" dirty="0" err="1" smtClean="0">
                <a:solidFill>
                  <a:schemeClr val="bg1"/>
                </a:solidFill>
              </a:rPr>
              <a:t>touchpanels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May not find their way back to wall mount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Connections get abused and broken</a:t>
            </a:r>
          </a:p>
        </p:txBody>
      </p:sp>
      <p:pic>
        <p:nvPicPr>
          <p:cNvPr id="5" name="Picture 4" descr="Grab5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6178" y="1295400"/>
            <a:ext cx="3367822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</a:t>
            </a:r>
            <a:r>
              <a:rPr lang="en-US" dirty="0" err="1" smtClean="0">
                <a:solidFill>
                  <a:schemeClr val="bg1"/>
                </a:solidFill>
              </a:rPr>
              <a:t>Touchpanels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Size Issue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Larger  (10” or 15”)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More menu options on top level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But takes up more real estate </a:t>
            </a: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Smaller (6”)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More “drilling”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More thought  into  programming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</a:t>
            </a:r>
            <a:r>
              <a:rPr lang="en-US" dirty="0" err="1" smtClean="0">
                <a:solidFill>
                  <a:schemeClr val="bg1"/>
                </a:solidFill>
              </a:rPr>
              <a:t>Touchpanels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Cable Cubby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MG_5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397000"/>
            <a:ext cx="8077200" cy="538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Lecterns: Cable Cubby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_53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293018"/>
            <a:ext cx="8347473" cy="5564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" y="1371600"/>
            <a:ext cx="8343900" cy="5562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Villanova Lectern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95400"/>
            <a:ext cx="8458200" cy="56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Villanova Lectern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Dual Projectors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Classroom Technology	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Tax-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0"/>
            <a:ext cx="4953000" cy="3288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Breakout Rooms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Collaboration and Study Space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IMG_5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0"/>
            <a:ext cx="48768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Getting Ready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Preparation</a:t>
            </a:r>
            <a:endParaRPr lang="en-US" sz="5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7" descr="Grab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5374" y="-1"/>
            <a:ext cx="4328626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Collaboration/Breakout Rooms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IMG_5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70000"/>
            <a:ext cx="83820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5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Time Consuming Process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Ask Questions, Review Carefully, Get it Right! 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Preparation: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Form IT Committee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Committee that is representative of faculty, staff and students</a:t>
            </a:r>
          </a:p>
          <a:p>
            <a:endParaRPr lang="en-US" dirty="0" smtClean="0">
              <a:solidFill>
                <a:schemeClr val="bg1"/>
              </a:solidFill>
              <a:hlinkClick r:id="rId3" action="ppaction://hlinkfile"/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4" action="ppaction://hlinkfile"/>
              </a:rPr>
              <a:t>Bullet Points </a:t>
            </a:r>
            <a:r>
              <a:rPr lang="en-US" dirty="0" smtClean="0">
                <a:solidFill>
                  <a:schemeClr val="bg1"/>
                </a:solidFill>
              </a:rPr>
              <a:t>with general concepts that guide entire project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Solidify your needs and expectations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Preparation: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Visiting Other Schools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Take pictures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Store in common directory for easy access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Naming files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Ask: What would you have done differently?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Helps avoid mistakes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ndiana 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4072" y="4267200"/>
            <a:ext cx="3689928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Preparation: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Pictures to Prompt Discussions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IMG_0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29964"/>
            <a:ext cx="6705600" cy="5028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are you looking for in AV firm?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AV</a:t>
            </a:r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Consultants</a:t>
            </a:r>
            <a:endParaRPr lang="en-US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DSC_1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-1"/>
            <a:ext cx="5410200" cy="3597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AV Consultants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AV consultants  vs. integrators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Higher </a:t>
            </a:r>
            <a:r>
              <a:rPr lang="en-US" dirty="0" err="1" smtClean="0">
                <a:solidFill>
                  <a:schemeClr val="bg1"/>
                </a:solidFill>
              </a:rPr>
              <a:t>ed</a:t>
            </a:r>
            <a:r>
              <a:rPr lang="en-US" dirty="0" smtClean="0">
                <a:solidFill>
                  <a:schemeClr val="bg1"/>
                </a:solidFill>
              </a:rPr>
              <a:t> and law school experience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Law school pedagogy vs. undergraduate or business school model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Classroom teaching styles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Courtrooms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Clinical needs</a:t>
            </a: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Who is the client?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Commons Plat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3327" y="4495800"/>
            <a:ext cx="3650673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Reviewing Blueprints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Construction Drawings 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 descr="Grab57.bmp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94321" y="0"/>
            <a:ext cx="5149678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INCLUDESESSION" val="True"/>
  <p:tag name="CHARTVALUEFORMA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rientation New BAck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Orientation New BAck</Template>
  <TotalTime>2837</TotalTime>
  <Words>393</Words>
  <Application>Microsoft Office PowerPoint</Application>
  <PresentationFormat>On-screen Show (4:3)</PresentationFormat>
  <Paragraphs>153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Orientation New BAck</vt:lpstr>
      <vt:lpstr>CALI</vt:lpstr>
      <vt:lpstr>Overview</vt:lpstr>
      <vt:lpstr>Getting Ready</vt:lpstr>
      <vt:lpstr>Preparation:  Form IT Committee</vt:lpstr>
      <vt:lpstr>Preparation:  Visiting Other Schools</vt:lpstr>
      <vt:lpstr>Preparation:  Pictures to Prompt Discussions</vt:lpstr>
      <vt:lpstr>What are you looking for in AV firm?  </vt:lpstr>
      <vt:lpstr>AV Consultants</vt:lpstr>
      <vt:lpstr>Reviewing Blueprints</vt:lpstr>
      <vt:lpstr>Reviewing Blueprints:  Constant Vigilance</vt:lpstr>
      <vt:lpstr>Lecterns</vt:lpstr>
      <vt:lpstr>Lecterns</vt:lpstr>
      <vt:lpstr>Lecterns: Size and Shape</vt:lpstr>
      <vt:lpstr>Lecterns: Height and Flexibility</vt:lpstr>
      <vt:lpstr>Lecterns:  Creating a Mock Up (or Two)</vt:lpstr>
      <vt:lpstr>Lecterns:  Functions and Options</vt:lpstr>
      <vt:lpstr>Lecterns: Fold Away Monitor</vt:lpstr>
      <vt:lpstr>Lecterns: Articulating Arm</vt:lpstr>
      <vt:lpstr>Lecterns: Articulating Arm</vt:lpstr>
      <vt:lpstr>Lecterns: Articulating Arm</vt:lpstr>
      <vt:lpstr>Lecterns: Touchpanel</vt:lpstr>
      <vt:lpstr>Lecterns: Touchpanels</vt:lpstr>
      <vt:lpstr>Lecterns: Touchpanels</vt:lpstr>
      <vt:lpstr>Lecterns: Cable Cubby</vt:lpstr>
      <vt:lpstr>Lecterns: Cable Cubby</vt:lpstr>
      <vt:lpstr>Villanova Lectern</vt:lpstr>
      <vt:lpstr>Villanova Lectern</vt:lpstr>
      <vt:lpstr>Dual Projectors</vt:lpstr>
      <vt:lpstr>Breakout Rooms</vt:lpstr>
      <vt:lpstr>Collaboration/Breakout Rooms</vt:lpstr>
      <vt:lpstr>Slide 31</vt:lpstr>
      <vt:lpstr>Conclusion</vt:lpstr>
    </vt:vector>
  </TitlesOfParts>
  <Company>Villanova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for Law Students</dc:title>
  <dc:creator>Administratr</dc:creator>
  <cp:lastModifiedBy>Administratr</cp:lastModifiedBy>
  <cp:revision>317</cp:revision>
  <dcterms:created xsi:type="dcterms:W3CDTF">2009-08-04T14:45:29Z</dcterms:created>
  <dcterms:modified xsi:type="dcterms:W3CDTF">2010-07-09T12:56:40Z</dcterms:modified>
</cp:coreProperties>
</file>